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1" r:id="rId2"/>
    <p:sldId id="308" r:id="rId3"/>
    <p:sldId id="309" r:id="rId4"/>
    <p:sldId id="310" r:id="rId5"/>
    <p:sldId id="299" r:id="rId6"/>
    <p:sldId id="300" r:id="rId7"/>
    <p:sldId id="312" r:id="rId8"/>
    <p:sldId id="301" r:id="rId9"/>
    <p:sldId id="304" r:id="rId10"/>
    <p:sldId id="305" r:id="rId11"/>
    <p:sldId id="302" r:id="rId12"/>
    <p:sldId id="303" r:id="rId13"/>
    <p:sldId id="313" r:id="rId14"/>
    <p:sldId id="306" r:id="rId15"/>
    <p:sldId id="307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ttle, Jesse C - (jesselittle)" initials="J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C9"/>
    <a:srgbClr val="77777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16153D-99FA-4979-9BE1-6F8DCE518114}" type="datetimeFigureOut">
              <a:rPr lang="en-US"/>
              <a:pPr>
                <a:defRPr/>
              </a:pPr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89E055-FEAA-4BD4-BA8A-D66490A0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about mentioning</a:t>
            </a:r>
            <a:r>
              <a:rPr lang="en-US" baseline="0" dirty="0" smtClean="0"/>
              <a:t> some of the design criteria (pressure, area change, length, etc.).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4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2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8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F2BA-3355-46A5-9BF1-20F75A47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1FDE-A56A-4F25-80B6-3DA23F78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AC5F-F1B2-4925-BFBF-835B5DF6D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BB85-57F6-4E14-A23D-1A94EAA7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676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3AC-65A5-4A22-A818-B0C5084ED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1828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C244-655F-4FDF-B231-A98E8172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676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F9838-3E24-426B-A23C-F8DCED94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CEB5A-51B3-4AB5-A56B-9FE5D718D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35E-5874-48EE-93B0-8D2F3E5E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C450-19D3-4337-875C-A2CCE6161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4686-98E3-4874-B2E7-E4DA29C45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B6B2-2284-467E-B554-06832EAA8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9CEB5A-51B3-4AB5-A56B-9FE5D718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a_logo_l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49975"/>
            <a:ext cx="742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ZSGC_sunse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461375" y="5867400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asa-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146800"/>
            <a:ext cx="6635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6" y="6122988"/>
            <a:ext cx="1115059" cy="696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F9838-3E24-426B-A23C-F8DCED9482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91418" y="2895600"/>
            <a:ext cx="6824663" cy="82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kern="0" dirty="0" smtClean="0"/>
              <a:t>Advisor: Prof. Jesse Little</a:t>
            </a:r>
            <a:endParaRPr lang="en-US" kern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63538"/>
            <a:ext cx="7772400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kern="0" dirty="0"/>
              <a:t>Modification of a High-Speed Jet for Study of Active Flow Control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47800" y="3851067"/>
            <a:ext cx="6248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Department of Aerospace and Mechanical </a:t>
            </a:r>
            <a:r>
              <a:rPr lang="en-US" sz="2000" dirty="0" smtClean="0"/>
              <a:t>Engineering</a:t>
            </a:r>
            <a:endParaRPr lang="en-US" sz="2000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+mj-lt"/>
              </a:rPr>
              <a:t>Nicolas Urias</a:t>
            </a:r>
          </a:p>
          <a:p>
            <a:pPr lvl="0" algn="ctr"/>
            <a:r>
              <a:rPr lang="en-US" altLang="en-US" sz="2000" dirty="0">
                <a:latin typeface="+mj-lt"/>
                <a:cs typeface="Arial" panose="020B0604020202020204" pitchFamily="34" charset="0"/>
              </a:rPr>
              <a:t>Arizona Space Grant Consortium Symposium</a:t>
            </a:r>
            <a:endParaRPr lang="en-US" altLang="en-US" sz="2000" dirty="0">
              <a:latin typeface="+mj-lt"/>
            </a:endParaRPr>
          </a:p>
          <a:p>
            <a:pPr lvl="0" algn="ctr"/>
            <a:r>
              <a:rPr lang="en-US" altLang="en-US" sz="2000" dirty="0">
                <a:latin typeface="+mj-lt"/>
                <a:cs typeface="Arial" panose="020B0604020202020204" pitchFamily="34" charset="0"/>
              </a:rPr>
              <a:t>April 12</a:t>
            </a:r>
            <a:r>
              <a:rPr lang="en-US" altLang="en-US" sz="2000" baseline="30000" dirty="0">
                <a:latin typeface="+mj-lt"/>
                <a:cs typeface="Arial" panose="020B0604020202020204" pitchFamily="34" charset="0"/>
              </a:rPr>
              <a:t>th</a:t>
            </a:r>
            <a:r>
              <a:rPr lang="en-US" altLang="en-US" sz="2000" dirty="0">
                <a:latin typeface="+mj-lt"/>
                <a:cs typeface="Arial" panose="020B0604020202020204" pitchFamily="34" charset="0"/>
              </a:rPr>
              <a:t>, 2014</a:t>
            </a:r>
            <a:endParaRPr lang="en-US" altLang="en-US" sz="2000" dirty="0">
              <a:latin typeface="+mj-lt"/>
            </a:endParaRPr>
          </a:p>
          <a:p>
            <a:pPr lvl="0" algn="ctr"/>
            <a:r>
              <a:rPr lang="en-US" altLang="en-US" sz="2000" dirty="0">
                <a:latin typeface="+mj-lt"/>
                <a:cs typeface="Arial" panose="020B0604020202020204" pitchFamily="34" charset="0"/>
              </a:rPr>
              <a:t>Tucson, </a:t>
            </a:r>
            <a:r>
              <a:rPr lang="en-US" altLang="en-US" sz="2000" dirty="0" smtClean="0">
                <a:latin typeface="+mj-lt"/>
                <a:cs typeface="Arial" panose="020B0604020202020204" pitchFamily="34" charset="0"/>
              </a:rPr>
              <a:t>AZ</a:t>
            </a:r>
            <a:endParaRPr lang="en-US" sz="2000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dirty="0"/>
          </a:p>
        </p:txBody>
      </p:sp>
      <p:pic>
        <p:nvPicPr>
          <p:cNvPr id="2052" name="Picture 4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8" y="4957971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Issues with Design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3358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817" t="11258" r="23342" b="32431"/>
          <a:stretch/>
        </p:blipFill>
        <p:spPr>
          <a:xfrm>
            <a:off x="381000" y="1219200"/>
            <a:ext cx="6695209" cy="4876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781800" y="4038600"/>
            <a:ext cx="12954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2800" y="2743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Dramatized contour showing discontinuity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 Apparatus Setup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flat plate mounts to C-S transition block</a:t>
            </a:r>
          </a:p>
          <a:p>
            <a:r>
              <a:rPr lang="en-US" dirty="0" smtClean="0"/>
              <a:t>2D </a:t>
            </a:r>
            <a:r>
              <a:rPr lang="en-US" dirty="0" smtClean="0"/>
              <a:t>d</a:t>
            </a:r>
            <a:r>
              <a:rPr lang="en-US" dirty="0" smtClean="0"/>
              <a:t>iffuser </a:t>
            </a:r>
            <a:r>
              <a:rPr lang="en-US" dirty="0" smtClean="0"/>
              <a:t>mounts </a:t>
            </a:r>
            <a:r>
              <a:rPr lang="en-US" dirty="0" smtClean="0"/>
              <a:t>to the flat plate</a:t>
            </a:r>
          </a:p>
          <a:p>
            <a:r>
              <a:rPr lang="en-US" dirty="0" smtClean="0"/>
              <a:t>Actuators </a:t>
            </a:r>
            <a:r>
              <a:rPr lang="en-US" dirty="0" smtClean="0"/>
              <a:t>inserted </a:t>
            </a:r>
            <a:r>
              <a:rPr lang="en-US" dirty="0"/>
              <a:t>into </a:t>
            </a:r>
            <a:r>
              <a:rPr lang="en-US" dirty="0" smtClean="0"/>
              <a:t>diffuser cone</a:t>
            </a:r>
          </a:p>
          <a:p>
            <a:pPr lvl="1"/>
            <a:r>
              <a:rPr lang="en-US" sz="3200" dirty="0" smtClean="0"/>
              <a:t>Can </a:t>
            </a:r>
            <a:r>
              <a:rPr lang="en-US" sz="3200" dirty="0" smtClean="0"/>
              <a:t>achieve thrust vectoring and noise reduction in nozzle exhausts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29304"/>
            <a:ext cx="615315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Apparatus Setup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3558381"/>
            <a:ext cx="6096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4942" y="3733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Inlet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410200" y="5334000"/>
            <a:ext cx="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56007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plate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934200" y="5067300"/>
            <a:ext cx="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0399" y="5284549"/>
            <a:ext cx="136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Diffuser </a:t>
            </a:r>
            <a:r>
              <a:rPr lang="en-US" dirty="0" smtClean="0"/>
              <a:t>cone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15000" y="1676399"/>
            <a:ext cx="457200" cy="9764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31314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Actuator location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770485" y="3583853"/>
            <a:ext cx="6096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96199" y="3733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 Apparatus Setup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600199" y="1429011"/>
            <a:ext cx="6019801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Tasks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solution for the SolidWorks to .DXF conversion </a:t>
            </a:r>
            <a:r>
              <a:rPr lang="en-US" dirty="0" smtClean="0"/>
              <a:t>issue</a:t>
            </a:r>
          </a:p>
          <a:p>
            <a:pPr lvl="1"/>
            <a:r>
              <a:rPr lang="en-US" sz="3200" dirty="0" smtClean="0"/>
              <a:t>Use NX Nastran software</a:t>
            </a:r>
          </a:p>
          <a:p>
            <a:pPr lvl="2"/>
            <a:r>
              <a:rPr lang="en-US" sz="3200" dirty="0" smtClean="0"/>
              <a:t>Designed for aerospace companies</a:t>
            </a:r>
            <a:endParaRPr lang="en-US" sz="3200" dirty="0" smtClean="0"/>
          </a:p>
          <a:p>
            <a:r>
              <a:rPr lang="en-US" dirty="0" smtClean="0"/>
              <a:t>Design internal cavities for </a:t>
            </a:r>
            <a:r>
              <a:rPr lang="en-US" dirty="0" smtClean="0"/>
              <a:t>actuators</a:t>
            </a:r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 smtClean="0"/>
              <a:t>d</a:t>
            </a:r>
            <a:r>
              <a:rPr lang="en-US" dirty="0" smtClean="0"/>
              <a:t>iffuser </a:t>
            </a:r>
            <a:r>
              <a:rPr lang="en-US" dirty="0" smtClean="0"/>
              <a:t>cone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NASA Space Grant</a:t>
            </a:r>
          </a:p>
          <a:p>
            <a:pPr marL="0" indent="0" algn="ctr">
              <a:buNone/>
            </a:pPr>
            <a:r>
              <a:rPr lang="en-US" dirty="0" smtClean="0"/>
              <a:t>The A.F.S.O.R. </a:t>
            </a:r>
          </a:p>
          <a:p>
            <a:pPr marL="0" indent="0" algn="ctr">
              <a:buNone/>
            </a:pPr>
            <a:r>
              <a:rPr lang="en-US" dirty="0"/>
              <a:t>&amp;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Special thanks </a:t>
            </a:r>
            <a:r>
              <a:rPr lang="en-US" dirty="0" smtClean="0"/>
              <a:t>Dr. Lutz Taubert, whom helped me with every aspect of this design project.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Pack, </a:t>
            </a:r>
            <a:r>
              <a:rPr lang="en-US" sz="2000" dirty="0" err="1"/>
              <a:t>Latunia</a:t>
            </a:r>
            <a:r>
              <a:rPr lang="en-US" sz="2000" dirty="0"/>
              <a:t> G., and </a:t>
            </a:r>
            <a:r>
              <a:rPr lang="en-US" sz="2000" dirty="0" err="1"/>
              <a:t>Avi</a:t>
            </a:r>
            <a:r>
              <a:rPr lang="en-US" sz="2000" dirty="0"/>
              <a:t> Seifert. "Periodic Excitation for Jet Vectoring and Enhanced Spreading." </a:t>
            </a:r>
            <a:r>
              <a:rPr lang="en-US" sz="2000" i="1" dirty="0"/>
              <a:t>Journal of Aircraft</a:t>
            </a:r>
            <a:r>
              <a:rPr lang="en-US" sz="2000" dirty="0"/>
              <a:t> 38.3 (2001): 486-95. Print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Lucas, Nathaniel. </a:t>
            </a:r>
            <a:r>
              <a:rPr lang="en-US" sz="2000" i="1" dirty="0"/>
              <a:t>IMPROVING FLOW RATE CONTROL FOR A SUPERSONIC TWIN NOZZLE AND REDUCING NOISE WITH FLEXIBLE FILAMENTS</a:t>
            </a:r>
            <a:r>
              <a:rPr lang="en-US" sz="2000" dirty="0"/>
              <a:t>. Thesis. University of Arizona, 2011. </a:t>
            </a:r>
            <a:r>
              <a:rPr lang="en-US" sz="2000" dirty="0" err="1"/>
              <a:t>N.p</a:t>
            </a:r>
            <a:r>
              <a:rPr lang="en-US" sz="2000" dirty="0"/>
              <a:t>.: </a:t>
            </a:r>
            <a:r>
              <a:rPr lang="en-US" sz="2000" dirty="0" err="1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Print.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 speed jet located inside anechoic chamber</a:t>
            </a:r>
          </a:p>
          <a:p>
            <a:r>
              <a:rPr lang="en-US" dirty="0" smtClean="0"/>
              <a:t>Operated by high pressure tanks </a:t>
            </a:r>
          </a:p>
          <a:p>
            <a:pPr lvl="1"/>
            <a:r>
              <a:rPr lang="en-US" dirty="0" smtClean="0"/>
              <a:t>Initial pressure of 1750 psi</a:t>
            </a:r>
          </a:p>
          <a:p>
            <a:pPr lvl="1"/>
            <a:r>
              <a:rPr lang="en-US" dirty="0" smtClean="0"/>
              <a:t>System drops pressure to 300 psi in settling chamber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6764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76137"/>
            <a:ext cx="4324935" cy="42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73109" y="5836220"/>
            <a:ext cx="13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Lucas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71" y="1828800"/>
            <a:ext cx="4420058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Flow Control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267200" cy="4144963"/>
          </a:xfrm>
        </p:spPr>
        <p:txBody>
          <a:bodyPr/>
          <a:lstStyle/>
          <a:p>
            <a:r>
              <a:rPr lang="en-US" sz="2400" dirty="0" smtClean="0"/>
              <a:t>Control of turbulent jet structures</a:t>
            </a:r>
          </a:p>
          <a:p>
            <a:r>
              <a:rPr lang="en-US" sz="2400" dirty="0" smtClean="0"/>
              <a:t>Actuators are installed along the inside </a:t>
            </a:r>
            <a:r>
              <a:rPr lang="en-US" sz="2400" dirty="0" smtClean="0"/>
              <a:t>wall of </a:t>
            </a:r>
            <a:r>
              <a:rPr lang="en-US" sz="2400" dirty="0"/>
              <a:t>d</a:t>
            </a:r>
            <a:r>
              <a:rPr lang="en-US" sz="2400" dirty="0" smtClean="0"/>
              <a:t>iffuser</a:t>
            </a:r>
            <a:endParaRPr lang="en-US" sz="2400" dirty="0" smtClean="0"/>
          </a:p>
          <a:p>
            <a:pPr lvl="1"/>
            <a:r>
              <a:rPr lang="en-US" dirty="0" smtClean="0"/>
              <a:t>Allows </a:t>
            </a:r>
            <a:r>
              <a:rPr lang="en-US" dirty="0" smtClean="0"/>
              <a:t>some control of where the fluid attaches to wall of diffuser</a:t>
            </a:r>
          </a:p>
          <a:p>
            <a:pPr lvl="2"/>
            <a:r>
              <a:rPr lang="en-US" sz="2400" dirty="0" smtClean="0"/>
              <a:t>Thrust </a:t>
            </a:r>
            <a:r>
              <a:rPr lang="en-US" sz="2400" dirty="0" smtClean="0"/>
              <a:t>Vectoring in aircraft/spacecraft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F9838-3E24-426B-A23C-F8DCED9482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51816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 and Seifert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t="4164" r="4220"/>
          <a:stretch/>
        </p:blipFill>
        <p:spPr>
          <a:xfrm>
            <a:off x="4343399" y="1752600"/>
            <a:ext cx="4805975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Circle to Square Transition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400" dirty="0" smtClean="0"/>
              <a:t>Designed to fit existing jet facility</a:t>
            </a:r>
          </a:p>
          <a:p>
            <a:pPr lvl="1"/>
            <a:r>
              <a:rPr lang="en-US" sz="2400" dirty="0"/>
              <a:t>Converts circular flow to simplified 2D flow</a:t>
            </a:r>
          </a:p>
          <a:p>
            <a:pPr lvl="2"/>
            <a:r>
              <a:rPr lang="en-US" dirty="0"/>
              <a:t>Simpler to install actuators </a:t>
            </a:r>
            <a:endParaRPr lang="en-US" dirty="0" smtClean="0"/>
          </a:p>
          <a:p>
            <a:r>
              <a:rPr lang="en-US" sz="2400" dirty="0" smtClean="0"/>
              <a:t>Had to match existing internal jet nozzle exit angle</a:t>
            </a:r>
          </a:p>
          <a:p>
            <a:pPr lvl="1"/>
            <a:r>
              <a:rPr lang="en-US" sz="2400" dirty="0" smtClean="0"/>
              <a:t>Required many measurements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b="1" dirty="0" smtClean="0"/>
              <a:t>Circle to Square Transition Block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Square had to fit inside circle to be </a:t>
            </a:r>
            <a:r>
              <a:rPr lang="en-US" sz="2800" dirty="0" smtClean="0"/>
              <a:t>machinable</a:t>
            </a:r>
            <a:endParaRPr lang="en-US" sz="2800" dirty="0" smtClean="0"/>
          </a:p>
          <a:p>
            <a:r>
              <a:rPr lang="en-US" sz="2800" dirty="0" smtClean="0"/>
              <a:t>Designed </a:t>
            </a:r>
            <a:r>
              <a:rPr lang="en-US" sz="2800" dirty="0" smtClean="0"/>
              <a:t>using SolidWorks to obtain high machined </a:t>
            </a:r>
            <a:r>
              <a:rPr lang="en-US" sz="2800" dirty="0" smtClean="0"/>
              <a:t>precision </a:t>
            </a:r>
            <a:endParaRPr lang="en-US" sz="2800" dirty="0" smtClean="0"/>
          </a:p>
          <a:p>
            <a:r>
              <a:rPr lang="en-US" sz="2800" dirty="0" smtClean="0"/>
              <a:t>Contours </a:t>
            </a:r>
            <a:r>
              <a:rPr lang="en-US" sz="2800" dirty="0" smtClean="0"/>
              <a:t>of the part could NOT be produced with traditional machining </a:t>
            </a:r>
            <a:r>
              <a:rPr lang="en-US" sz="2800" dirty="0" smtClean="0"/>
              <a:t>tools</a:t>
            </a:r>
            <a:endParaRPr lang="en-US" sz="2800" dirty="0" smtClean="0"/>
          </a:p>
          <a:p>
            <a:pPr lvl="1"/>
            <a:r>
              <a:rPr lang="en-US" dirty="0" smtClean="0"/>
              <a:t>Outsourced machining work to </a:t>
            </a:r>
            <a:r>
              <a:rPr lang="en-US" dirty="0" smtClean="0"/>
              <a:t>specialists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sz="2400" dirty="0" smtClean="0"/>
              <a:t>Part could only be wire electric discharged machined (Wire EDM).</a:t>
            </a:r>
          </a:p>
          <a:p>
            <a:pPr lvl="1"/>
            <a:r>
              <a:rPr lang="en-US" sz="2400" dirty="0" smtClean="0"/>
              <a:t>High tolerances could be achieved (ten thousandth of an inch)</a:t>
            </a:r>
          </a:p>
          <a:p>
            <a:pPr lvl="1"/>
            <a:r>
              <a:rPr lang="en-US" sz="2400" dirty="0" smtClean="0"/>
              <a:t>Required clearance for wire inside part</a:t>
            </a:r>
          </a:p>
          <a:p>
            <a:r>
              <a:rPr lang="en-US" sz="2400" dirty="0" smtClean="0"/>
              <a:t>Part was to be made of Stainless Steel</a:t>
            </a:r>
          </a:p>
          <a:p>
            <a:pPr lvl="1"/>
            <a:r>
              <a:rPr lang="en-US" sz="2400" dirty="0" smtClean="0"/>
              <a:t>Very durable and “easily” machined</a:t>
            </a:r>
          </a:p>
          <a:p>
            <a:pPr lvl="1"/>
            <a:r>
              <a:rPr lang="en-US" sz="2400" dirty="0" smtClean="0"/>
              <a:t>Could </a:t>
            </a:r>
            <a:r>
              <a:rPr lang="en-US" sz="2400" dirty="0" smtClean="0"/>
              <a:t>handle the weight of all other flow control components attached to the downstream </a:t>
            </a:r>
            <a:r>
              <a:rPr lang="en-US" sz="2400" dirty="0" smtClean="0"/>
              <a:t>end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b="1" dirty="0" smtClean="0"/>
              <a:t>Circle to Square Transition Block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Wire EDM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http://www.industrialtool.net/images/Workpie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7638"/>
            <a:ext cx="5943600" cy="47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Illustration of Contours</a:t>
            </a:r>
            <a:endParaRPr lang="en-US" b="1" dirty="0"/>
          </a:p>
        </p:txBody>
      </p:sp>
      <p:pic>
        <p:nvPicPr>
          <p:cNvPr id="4" name="Assem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8888" r="24728" b="6769"/>
          <a:stretch/>
        </p:blipFill>
        <p:spPr>
          <a:xfrm>
            <a:off x="1524000" y="1219201"/>
            <a:ext cx="6096000" cy="4495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Issues with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 EDM machinist could not get exact contours of adapter block</a:t>
            </a:r>
          </a:p>
          <a:p>
            <a:r>
              <a:rPr lang="en-US" dirty="0" smtClean="0"/>
              <a:t>SolidWorks Education Edition not suitable for high-quality .DXF exportation</a:t>
            </a:r>
          </a:p>
          <a:p>
            <a:pPr lvl="1"/>
            <a:r>
              <a:rPr lang="en-US" dirty="0" smtClean="0"/>
              <a:t>Virtually no way to program wire EDM machine to produce the exact part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6849</TotalTime>
  <Words>458</Words>
  <Application>Microsoft Office PowerPoint</Application>
  <PresentationFormat>On-screen Show (4:3)</PresentationFormat>
  <Paragraphs>95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PowerPoint Presentation</vt:lpstr>
      <vt:lpstr>Introduction</vt:lpstr>
      <vt:lpstr>Active Flow Control Background</vt:lpstr>
      <vt:lpstr>Circle to Square Transition Block</vt:lpstr>
      <vt:lpstr>Circle to Square Transition Block</vt:lpstr>
      <vt:lpstr>Circle to Square Transition Block</vt:lpstr>
      <vt:lpstr>Wire EDM</vt:lpstr>
      <vt:lpstr>Illustration of Contours</vt:lpstr>
      <vt:lpstr>Issues with Design</vt:lpstr>
      <vt:lpstr>Issues with Design</vt:lpstr>
      <vt:lpstr>Test Apparatus Setup</vt:lpstr>
      <vt:lpstr>Test Apparatus Setup</vt:lpstr>
      <vt:lpstr>Test Apparatus Setup</vt:lpstr>
      <vt:lpstr>Future Tasks</vt:lpstr>
      <vt:lpstr>Thank you!!</vt:lpstr>
      <vt:lpstr>References</vt:lpstr>
    </vt:vector>
  </TitlesOfParts>
  <Company>University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Abstracts and Presentations</dc:title>
  <dc:creator>Barron J. Orr</dc:creator>
  <cp:lastModifiedBy>Nic Bleu</cp:lastModifiedBy>
  <cp:revision>209</cp:revision>
  <dcterms:created xsi:type="dcterms:W3CDTF">2009-03-04T23:29:57Z</dcterms:created>
  <dcterms:modified xsi:type="dcterms:W3CDTF">2014-04-03T01:48:34Z</dcterms:modified>
</cp:coreProperties>
</file>